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07200" cy="99393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28" y="-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4D29-6F5F-4A43-8FB4-25B46A627D7C}" type="datetimeFigureOut">
              <a:rPr lang="zh-CN" altLang="en-US" smtClean="0"/>
              <a:t>2022/1/14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4CF0-059A-4B26-9BEC-3A1E48227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7123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4D29-6F5F-4A43-8FB4-25B46A627D7C}" type="datetimeFigureOut">
              <a:rPr lang="zh-CN" altLang="en-US" smtClean="0"/>
              <a:t>2022/1/14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4CF0-059A-4B26-9BEC-3A1E48227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4364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4D29-6F5F-4A43-8FB4-25B46A627D7C}" type="datetimeFigureOut">
              <a:rPr lang="zh-CN" altLang="en-US" smtClean="0"/>
              <a:t>2022/1/14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4CF0-059A-4B26-9BEC-3A1E48227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523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4D29-6F5F-4A43-8FB4-25B46A627D7C}" type="datetimeFigureOut">
              <a:rPr lang="zh-CN" altLang="en-US" smtClean="0"/>
              <a:t>2022/1/14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4CF0-059A-4B26-9BEC-3A1E48227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3690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4D29-6F5F-4A43-8FB4-25B46A627D7C}" type="datetimeFigureOut">
              <a:rPr lang="zh-CN" altLang="en-US" smtClean="0"/>
              <a:t>2022/1/14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4CF0-059A-4B26-9BEC-3A1E48227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882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4D29-6F5F-4A43-8FB4-25B46A627D7C}" type="datetimeFigureOut">
              <a:rPr lang="zh-CN" altLang="en-US" smtClean="0"/>
              <a:t>2022/1/14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4CF0-059A-4B26-9BEC-3A1E48227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632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4D29-6F5F-4A43-8FB4-25B46A627D7C}" type="datetimeFigureOut">
              <a:rPr lang="zh-CN" altLang="en-US" smtClean="0"/>
              <a:t>2022/1/14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4CF0-059A-4B26-9BEC-3A1E48227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912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4D29-6F5F-4A43-8FB4-25B46A627D7C}" type="datetimeFigureOut">
              <a:rPr lang="zh-CN" altLang="en-US" smtClean="0"/>
              <a:t>2022/1/14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4CF0-059A-4B26-9BEC-3A1E48227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2662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4D29-6F5F-4A43-8FB4-25B46A627D7C}" type="datetimeFigureOut">
              <a:rPr lang="zh-CN" altLang="en-US" smtClean="0"/>
              <a:t>2022/1/14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4CF0-059A-4B26-9BEC-3A1E48227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087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4D29-6F5F-4A43-8FB4-25B46A627D7C}" type="datetimeFigureOut">
              <a:rPr lang="zh-CN" altLang="en-US" smtClean="0"/>
              <a:t>2022/1/14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4CF0-059A-4B26-9BEC-3A1E48227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5816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4D29-6F5F-4A43-8FB4-25B46A627D7C}" type="datetimeFigureOut">
              <a:rPr lang="zh-CN" altLang="en-US" smtClean="0"/>
              <a:t>2022/1/14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4CF0-059A-4B26-9BEC-3A1E48227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480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14D29-6F5F-4A43-8FB4-25B46A627D7C}" type="datetimeFigureOut">
              <a:rPr lang="zh-CN" altLang="en-US" smtClean="0"/>
              <a:t>2022/1/14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04CF0-059A-4B26-9BEC-3A1E482271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904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2132855" y="971600"/>
            <a:ext cx="4176464" cy="1880839"/>
          </a:xfrm>
          <a:prstGeom prst="rect">
            <a:avLst/>
          </a:prstGeom>
          <a:ln>
            <a:solidFill>
              <a:schemeClr val="dk1">
                <a:alpha val="50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sp>
        <p:nvSpPr>
          <p:cNvPr id="10" name="下箭头 9"/>
          <p:cNvSpPr/>
          <p:nvPr/>
        </p:nvSpPr>
        <p:spPr>
          <a:xfrm>
            <a:off x="4192951" y="1624612"/>
            <a:ext cx="172153" cy="213225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6" name="TextBox 25"/>
          <p:cNvSpPr txBox="1"/>
          <p:nvPr/>
        </p:nvSpPr>
        <p:spPr>
          <a:xfrm>
            <a:off x="332656" y="39553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闵行区教育系统直管学校校舍</a:t>
            </a:r>
            <a:r>
              <a:rPr lang="zh-CN" altLang="en-US" b="1" dirty="0"/>
              <a:t>修缮（专项资金类）实施</a:t>
            </a:r>
            <a:r>
              <a:rPr lang="zh-CN" altLang="en-US" b="1" dirty="0" smtClean="0"/>
              <a:t>流程图</a:t>
            </a:r>
            <a:endParaRPr lang="zh-CN" altLang="en-US" b="1" dirty="0"/>
          </a:p>
        </p:txBody>
      </p:sp>
      <p:sp>
        <p:nvSpPr>
          <p:cNvPr id="31" name="矩形 30"/>
          <p:cNvSpPr/>
          <p:nvPr/>
        </p:nvSpPr>
        <p:spPr>
          <a:xfrm>
            <a:off x="379322" y="1765940"/>
            <a:ext cx="1465502" cy="538795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350" b="1" dirty="0" smtClean="0"/>
              <a:t>一、专项维修项目计划与审批</a:t>
            </a:r>
            <a:endParaRPr lang="zh-CN" altLang="en-US" sz="1350" b="1" dirty="0"/>
          </a:p>
        </p:txBody>
      </p:sp>
      <p:sp>
        <p:nvSpPr>
          <p:cNvPr id="33" name="矩形 32"/>
          <p:cNvSpPr/>
          <p:nvPr/>
        </p:nvSpPr>
        <p:spPr>
          <a:xfrm>
            <a:off x="331770" y="4105213"/>
            <a:ext cx="1513054" cy="538795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350" b="1" dirty="0" smtClean="0"/>
              <a:t>二、项目前期及实施</a:t>
            </a:r>
            <a:endParaRPr lang="zh-CN" altLang="en-US" sz="1350" b="1" dirty="0"/>
          </a:p>
        </p:txBody>
      </p:sp>
      <p:sp>
        <p:nvSpPr>
          <p:cNvPr id="11" name="圆角矩形 10"/>
          <p:cNvSpPr/>
          <p:nvPr/>
        </p:nvSpPr>
        <p:spPr>
          <a:xfrm>
            <a:off x="2348878" y="1846877"/>
            <a:ext cx="3614954" cy="352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100" dirty="0" smtClean="0"/>
              <a:t>2</a:t>
            </a:r>
            <a:r>
              <a:rPr lang="zh-CN" altLang="en-US" sz="1100" dirty="0" smtClean="0"/>
              <a:t>、管理中心组织现场踏勘形成</a:t>
            </a:r>
            <a:r>
              <a:rPr lang="zh-CN" altLang="en-US" sz="1100" dirty="0"/>
              <a:t>初稿；</a:t>
            </a:r>
            <a:r>
              <a:rPr lang="zh-CN" altLang="en-US" sz="1100" dirty="0" smtClean="0"/>
              <a:t>组织各方论证形成</a:t>
            </a:r>
            <a:r>
              <a:rPr lang="zh-CN" altLang="en-US" sz="1100" dirty="0"/>
              <a:t>报送</a:t>
            </a:r>
            <a:r>
              <a:rPr lang="zh-CN" altLang="en-US" sz="1100" dirty="0" smtClean="0"/>
              <a:t>稿；局办会、“三重一大”审议形成最终稿</a:t>
            </a:r>
            <a:endParaRPr lang="zh-CN" altLang="en-US" sz="1100" dirty="0"/>
          </a:p>
        </p:txBody>
      </p:sp>
      <p:sp>
        <p:nvSpPr>
          <p:cNvPr id="6" name="圆角矩形 5"/>
          <p:cNvSpPr/>
          <p:nvPr/>
        </p:nvSpPr>
        <p:spPr>
          <a:xfrm>
            <a:off x="2636910" y="1115616"/>
            <a:ext cx="3096344" cy="49106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100" dirty="0" smtClean="0"/>
              <a:t>1</a:t>
            </a:r>
            <a:r>
              <a:rPr lang="zh-CN" altLang="en-US" sz="1100" dirty="0" smtClean="0"/>
              <a:t>、项目申报（学校委托设计编制校舍修缮</a:t>
            </a:r>
            <a:r>
              <a:rPr lang="zh-CN" altLang="en-US" sz="1100" dirty="0"/>
              <a:t>计划包括设计方案及估算</a:t>
            </a:r>
            <a:r>
              <a:rPr lang="zh-CN" altLang="en-US" sz="1100" dirty="0" smtClean="0"/>
              <a:t>）</a:t>
            </a:r>
            <a:endParaRPr lang="zh-CN" altLang="en-US" sz="1100" dirty="0"/>
          </a:p>
        </p:txBody>
      </p:sp>
      <p:sp>
        <p:nvSpPr>
          <p:cNvPr id="29" name="圆角矩形 28"/>
          <p:cNvSpPr/>
          <p:nvPr/>
        </p:nvSpPr>
        <p:spPr>
          <a:xfrm>
            <a:off x="2741201" y="2413901"/>
            <a:ext cx="3096344" cy="352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100" dirty="0" smtClean="0"/>
              <a:t>3</a:t>
            </a:r>
            <a:r>
              <a:rPr lang="zh-CN" altLang="en-US" sz="1100" dirty="0" smtClean="0"/>
              <a:t>、项目上报主管部门审批</a:t>
            </a:r>
            <a:endParaRPr lang="zh-CN" altLang="en-US" sz="1100" dirty="0"/>
          </a:p>
        </p:txBody>
      </p:sp>
      <p:sp>
        <p:nvSpPr>
          <p:cNvPr id="41" name="下箭头 40"/>
          <p:cNvSpPr/>
          <p:nvPr/>
        </p:nvSpPr>
        <p:spPr>
          <a:xfrm>
            <a:off x="4192951" y="2200676"/>
            <a:ext cx="172153" cy="213225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7" name="矩形 46"/>
          <p:cNvSpPr/>
          <p:nvPr/>
        </p:nvSpPr>
        <p:spPr>
          <a:xfrm>
            <a:off x="2132856" y="3275856"/>
            <a:ext cx="4176465" cy="2215754"/>
          </a:xfrm>
          <a:prstGeom prst="rect">
            <a:avLst/>
          </a:prstGeom>
          <a:ln>
            <a:solidFill>
              <a:schemeClr val="dk1">
                <a:alpha val="50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sp>
        <p:nvSpPr>
          <p:cNvPr id="48" name="下箭头 47"/>
          <p:cNvSpPr/>
          <p:nvPr/>
        </p:nvSpPr>
        <p:spPr>
          <a:xfrm>
            <a:off x="4253369" y="3712844"/>
            <a:ext cx="172153" cy="213225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9" name="圆角矩形 48"/>
          <p:cNvSpPr/>
          <p:nvPr/>
        </p:nvSpPr>
        <p:spPr>
          <a:xfrm>
            <a:off x="2741200" y="3935109"/>
            <a:ext cx="3096345" cy="352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100" dirty="0" smtClean="0"/>
              <a:t>5</a:t>
            </a:r>
            <a:r>
              <a:rPr lang="zh-CN" altLang="en-US" sz="1100" dirty="0" smtClean="0"/>
              <a:t>、工程招投标（意向公开、采购需求、清单编制、招投标）</a:t>
            </a:r>
            <a:endParaRPr lang="zh-CN" altLang="en-US" sz="1100" dirty="0"/>
          </a:p>
        </p:txBody>
      </p:sp>
      <p:sp>
        <p:nvSpPr>
          <p:cNvPr id="50" name="圆角矩形 49"/>
          <p:cNvSpPr/>
          <p:nvPr/>
        </p:nvSpPr>
        <p:spPr>
          <a:xfrm>
            <a:off x="2741200" y="3343913"/>
            <a:ext cx="3096345" cy="35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100" dirty="0" smtClean="0"/>
              <a:t>4</a:t>
            </a:r>
            <a:r>
              <a:rPr lang="zh-CN" altLang="en-US" sz="1100" dirty="0" smtClean="0"/>
              <a:t>、施工图纸设计</a:t>
            </a:r>
            <a:endParaRPr lang="zh-CN" altLang="en-US" sz="1100" dirty="0"/>
          </a:p>
        </p:txBody>
      </p:sp>
      <p:sp>
        <p:nvSpPr>
          <p:cNvPr id="54" name="下箭头 53"/>
          <p:cNvSpPr/>
          <p:nvPr/>
        </p:nvSpPr>
        <p:spPr>
          <a:xfrm>
            <a:off x="4253370" y="4846685"/>
            <a:ext cx="172153" cy="213225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5" name="圆角矩形 54"/>
          <p:cNvSpPr/>
          <p:nvPr/>
        </p:nvSpPr>
        <p:spPr>
          <a:xfrm>
            <a:off x="2741201" y="5068950"/>
            <a:ext cx="3096345" cy="352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100" dirty="0"/>
              <a:t>7</a:t>
            </a:r>
            <a:r>
              <a:rPr lang="zh-CN" altLang="en-US" sz="1100" dirty="0" smtClean="0"/>
              <a:t>、暑期施工阶段</a:t>
            </a:r>
            <a:endParaRPr lang="zh-CN" altLang="en-US" sz="1100" dirty="0"/>
          </a:p>
        </p:txBody>
      </p:sp>
      <p:sp>
        <p:nvSpPr>
          <p:cNvPr id="59" name="矩形 58">
            <a:extLst>
              <a:ext uri="{FF2B5EF4-FFF2-40B4-BE49-F238E27FC236}">
                <a16:creationId xmlns="" xmlns:a16="http://schemas.microsoft.com/office/drawing/2014/main" id="{F9652B0C-60F4-481A-8C97-ABE9EF14A850}"/>
              </a:ext>
            </a:extLst>
          </p:cNvPr>
          <p:cNvSpPr/>
          <p:nvPr/>
        </p:nvSpPr>
        <p:spPr>
          <a:xfrm>
            <a:off x="331770" y="6769509"/>
            <a:ext cx="1513054" cy="538795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350" b="1" dirty="0" smtClean="0"/>
              <a:t>三、验收、结算、付款、评价</a:t>
            </a:r>
            <a:endParaRPr lang="zh-CN" altLang="en-US" sz="1200" b="1" dirty="0"/>
          </a:p>
        </p:txBody>
      </p:sp>
      <p:sp>
        <p:nvSpPr>
          <p:cNvPr id="56" name="圆角矩形 55"/>
          <p:cNvSpPr/>
          <p:nvPr/>
        </p:nvSpPr>
        <p:spPr>
          <a:xfrm>
            <a:off x="2741201" y="4509032"/>
            <a:ext cx="3096345" cy="35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100" dirty="0" smtClean="0"/>
              <a:t>6</a:t>
            </a:r>
            <a:r>
              <a:rPr lang="zh-CN" altLang="en-US" sz="1100" dirty="0" smtClean="0"/>
              <a:t>、施工许可证及施工准备</a:t>
            </a:r>
            <a:endParaRPr lang="zh-CN" altLang="en-US" sz="1100" dirty="0"/>
          </a:p>
        </p:txBody>
      </p:sp>
      <p:sp>
        <p:nvSpPr>
          <p:cNvPr id="60" name="矩形 59"/>
          <p:cNvSpPr/>
          <p:nvPr/>
        </p:nvSpPr>
        <p:spPr>
          <a:xfrm>
            <a:off x="2165137" y="5868145"/>
            <a:ext cx="4144183" cy="2232248"/>
          </a:xfrm>
          <a:prstGeom prst="rect">
            <a:avLst/>
          </a:prstGeom>
          <a:ln>
            <a:solidFill>
              <a:schemeClr val="dk1">
                <a:alpha val="50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sp>
        <p:nvSpPr>
          <p:cNvPr id="61" name="下箭头 60"/>
          <p:cNvSpPr/>
          <p:nvPr/>
        </p:nvSpPr>
        <p:spPr>
          <a:xfrm>
            <a:off x="4253369" y="6886295"/>
            <a:ext cx="172153" cy="213225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2" name="圆角矩形 61"/>
          <p:cNvSpPr/>
          <p:nvPr/>
        </p:nvSpPr>
        <p:spPr>
          <a:xfrm>
            <a:off x="2741201" y="7108560"/>
            <a:ext cx="3168352" cy="352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100" dirty="0" smtClean="0"/>
              <a:t>10</a:t>
            </a:r>
            <a:r>
              <a:rPr lang="zh-CN" altLang="en-US" sz="1100" dirty="0" smtClean="0"/>
              <a:t>、资金拨付</a:t>
            </a:r>
            <a:endParaRPr lang="zh-CN" altLang="en-US" sz="1100" dirty="0"/>
          </a:p>
        </p:txBody>
      </p:sp>
      <p:sp>
        <p:nvSpPr>
          <p:cNvPr id="63" name="圆角矩形 62"/>
          <p:cNvSpPr/>
          <p:nvPr/>
        </p:nvSpPr>
        <p:spPr>
          <a:xfrm>
            <a:off x="2741200" y="6517364"/>
            <a:ext cx="3096345" cy="35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100" dirty="0" smtClean="0"/>
              <a:t>9</a:t>
            </a:r>
            <a:r>
              <a:rPr lang="zh-CN" altLang="en-US" sz="1100" dirty="0" smtClean="0"/>
              <a:t>、结算、审价</a:t>
            </a:r>
            <a:endParaRPr lang="zh-CN" altLang="en-US" sz="1100" dirty="0"/>
          </a:p>
        </p:txBody>
      </p:sp>
      <p:sp>
        <p:nvSpPr>
          <p:cNvPr id="64" name="圆角矩形 63"/>
          <p:cNvSpPr/>
          <p:nvPr/>
        </p:nvSpPr>
        <p:spPr>
          <a:xfrm>
            <a:off x="2741200" y="7675584"/>
            <a:ext cx="3168353" cy="352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100" dirty="0" smtClean="0"/>
              <a:t>11</a:t>
            </a:r>
            <a:r>
              <a:rPr lang="zh-CN" altLang="en-US" sz="1100" dirty="0" smtClean="0"/>
              <a:t>、履约评价及结果运用</a:t>
            </a:r>
            <a:endParaRPr lang="zh-CN" altLang="en-US" sz="1100" dirty="0"/>
          </a:p>
        </p:txBody>
      </p:sp>
      <p:sp>
        <p:nvSpPr>
          <p:cNvPr id="65" name="下箭头 64"/>
          <p:cNvSpPr/>
          <p:nvPr/>
        </p:nvSpPr>
        <p:spPr>
          <a:xfrm>
            <a:off x="4253369" y="7462359"/>
            <a:ext cx="172153" cy="213225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6" name="下箭头 65"/>
          <p:cNvSpPr/>
          <p:nvPr/>
        </p:nvSpPr>
        <p:spPr>
          <a:xfrm>
            <a:off x="4253370" y="6300192"/>
            <a:ext cx="172153" cy="213225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2" name="下箭头 31"/>
          <p:cNvSpPr/>
          <p:nvPr/>
        </p:nvSpPr>
        <p:spPr>
          <a:xfrm>
            <a:off x="4264959" y="4283968"/>
            <a:ext cx="172153" cy="213225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7" name="圆角矩形 66"/>
          <p:cNvSpPr/>
          <p:nvPr/>
        </p:nvSpPr>
        <p:spPr>
          <a:xfrm>
            <a:off x="2741201" y="5940152"/>
            <a:ext cx="3096345" cy="35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100" dirty="0" smtClean="0"/>
              <a:t>8</a:t>
            </a:r>
            <a:r>
              <a:rPr lang="zh-CN" altLang="en-US" sz="1100" dirty="0" smtClean="0"/>
              <a:t>、竣工预验收、正式验收</a:t>
            </a:r>
            <a:endParaRPr lang="zh-CN" altLang="en-US" sz="1100" dirty="0"/>
          </a:p>
        </p:txBody>
      </p:sp>
      <p:sp>
        <p:nvSpPr>
          <p:cNvPr id="7" name="燕尾形 6"/>
          <p:cNvSpPr/>
          <p:nvPr/>
        </p:nvSpPr>
        <p:spPr>
          <a:xfrm rot="5400000">
            <a:off x="4237228" y="2971684"/>
            <a:ext cx="183743" cy="21602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4" name="燕尾形 73"/>
          <p:cNvSpPr/>
          <p:nvPr/>
        </p:nvSpPr>
        <p:spPr>
          <a:xfrm rot="5400000">
            <a:off x="4237229" y="5563972"/>
            <a:ext cx="183743" cy="21602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-19000" y="46529"/>
            <a:ext cx="567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 smtClean="0"/>
              <a:t>附件</a:t>
            </a:r>
            <a:r>
              <a:rPr lang="en-US" altLang="zh-CN" sz="1200" b="1" dirty="0" smtClean="0"/>
              <a:t>1</a:t>
            </a:r>
            <a:endParaRPr lang="zh-CN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77216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2204864" y="755577"/>
            <a:ext cx="4176464" cy="2528910"/>
          </a:xfrm>
          <a:prstGeom prst="rect">
            <a:avLst/>
          </a:prstGeom>
          <a:ln>
            <a:solidFill>
              <a:schemeClr val="dk1">
                <a:alpha val="50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sp>
        <p:nvSpPr>
          <p:cNvPr id="10" name="下箭头 9"/>
          <p:cNvSpPr/>
          <p:nvPr/>
        </p:nvSpPr>
        <p:spPr>
          <a:xfrm>
            <a:off x="4178882" y="1984762"/>
            <a:ext cx="172153" cy="213225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6" name="TextBox 25"/>
          <p:cNvSpPr txBox="1"/>
          <p:nvPr/>
        </p:nvSpPr>
        <p:spPr>
          <a:xfrm>
            <a:off x="264840" y="355466"/>
            <a:ext cx="6548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闵行区教育系统镇管学校校舍修缮（专项资金类）实施流程图</a:t>
            </a:r>
            <a:endParaRPr lang="zh-CN" altLang="en-US" b="1" dirty="0"/>
          </a:p>
        </p:txBody>
      </p:sp>
      <p:sp>
        <p:nvSpPr>
          <p:cNvPr id="31" name="矩形 30"/>
          <p:cNvSpPr/>
          <p:nvPr/>
        </p:nvSpPr>
        <p:spPr>
          <a:xfrm>
            <a:off x="379322" y="2197987"/>
            <a:ext cx="1465502" cy="538795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350" b="1" dirty="0" smtClean="0"/>
              <a:t>一</a:t>
            </a:r>
            <a:r>
              <a:rPr lang="zh-CN" altLang="en-US" sz="1350" b="1" dirty="0"/>
              <a:t>、专项维修项目计划与审批</a:t>
            </a:r>
          </a:p>
        </p:txBody>
      </p:sp>
      <p:sp>
        <p:nvSpPr>
          <p:cNvPr id="33" name="矩形 32"/>
          <p:cNvSpPr/>
          <p:nvPr/>
        </p:nvSpPr>
        <p:spPr>
          <a:xfrm>
            <a:off x="331770" y="4537260"/>
            <a:ext cx="1513054" cy="538795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350" b="1" smtClean="0"/>
              <a:t>二</a:t>
            </a:r>
            <a:r>
              <a:rPr lang="zh-CN" altLang="en-US" sz="1350" b="1"/>
              <a:t>、项目前期及实施</a:t>
            </a:r>
            <a:endParaRPr lang="zh-CN" altLang="en-US" sz="1350" b="1" dirty="0"/>
          </a:p>
        </p:txBody>
      </p:sp>
      <p:sp>
        <p:nvSpPr>
          <p:cNvPr id="11" name="圆角矩形 10"/>
          <p:cNvSpPr/>
          <p:nvPr/>
        </p:nvSpPr>
        <p:spPr>
          <a:xfrm>
            <a:off x="2696221" y="2262808"/>
            <a:ext cx="3614954" cy="352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1100" dirty="0"/>
              <a:t>3</a:t>
            </a:r>
            <a:r>
              <a:rPr lang="zh-CN" altLang="en-US" sz="1100" dirty="0" smtClean="0"/>
              <a:t>、管理中心组织现场踏勘形成</a:t>
            </a:r>
            <a:r>
              <a:rPr lang="zh-CN" altLang="en-US" sz="1100" dirty="0"/>
              <a:t>初稿；</a:t>
            </a:r>
            <a:r>
              <a:rPr lang="zh-CN" altLang="en-US" sz="1100" dirty="0" smtClean="0"/>
              <a:t>组织各方论证形成</a:t>
            </a:r>
            <a:r>
              <a:rPr lang="zh-CN" altLang="en-US" sz="1100" dirty="0"/>
              <a:t>报送</a:t>
            </a:r>
            <a:r>
              <a:rPr lang="zh-CN" altLang="en-US" sz="1100" dirty="0" smtClean="0"/>
              <a:t>稿</a:t>
            </a:r>
            <a:endParaRPr lang="zh-CN" altLang="en-US" sz="1100" dirty="0"/>
          </a:p>
        </p:txBody>
      </p:sp>
      <p:sp>
        <p:nvSpPr>
          <p:cNvPr id="6" name="圆角矩形 5"/>
          <p:cNvSpPr/>
          <p:nvPr/>
        </p:nvSpPr>
        <p:spPr>
          <a:xfrm>
            <a:off x="2741202" y="891865"/>
            <a:ext cx="3096344" cy="35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1100" dirty="0" smtClean="0"/>
              <a:t>1</a:t>
            </a:r>
            <a:r>
              <a:rPr lang="zh-CN" altLang="en-US" sz="1100" dirty="0" smtClean="0"/>
              <a:t>、项目申报（学校委托设计编制校舍修缮计划，包括设计方案及估算）</a:t>
            </a:r>
            <a:endParaRPr lang="zh-CN" altLang="en-US" sz="1100" dirty="0"/>
          </a:p>
        </p:txBody>
      </p:sp>
      <p:sp>
        <p:nvSpPr>
          <p:cNvPr id="29" name="圆角矩形 28"/>
          <p:cNvSpPr/>
          <p:nvPr/>
        </p:nvSpPr>
        <p:spPr>
          <a:xfrm>
            <a:off x="2741201" y="2845948"/>
            <a:ext cx="3096344" cy="352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1100" dirty="0" smtClean="0"/>
              <a:t>4</a:t>
            </a:r>
            <a:r>
              <a:rPr lang="zh-CN" altLang="en-US" sz="1100" dirty="0" smtClean="0"/>
              <a:t>、项目上报主管部门审批</a:t>
            </a:r>
            <a:endParaRPr lang="zh-CN" altLang="en-US" sz="1100" dirty="0"/>
          </a:p>
        </p:txBody>
      </p:sp>
      <p:sp>
        <p:nvSpPr>
          <p:cNvPr id="41" name="下箭头 40"/>
          <p:cNvSpPr/>
          <p:nvPr/>
        </p:nvSpPr>
        <p:spPr>
          <a:xfrm>
            <a:off x="4192951" y="2632723"/>
            <a:ext cx="172153" cy="213225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7" name="矩形 46"/>
          <p:cNvSpPr/>
          <p:nvPr/>
        </p:nvSpPr>
        <p:spPr>
          <a:xfrm>
            <a:off x="2204863" y="3724398"/>
            <a:ext cx="4176465" cy="2215754"/>
          </a:xfrm>
          <a:prstGeom prst="rect">
            <a:avLst/>
          </a:prstGeom>
          <a:ln>
            <a:solidFill>
              <a:schemeClr val="dk1">
                <a:alpha val="50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zh-CN" altLang="en-US" sz="1350" dirty="0"/>
          </a:p>
        </p:txBody>
      </p:sp>
      <p:sp>
        <p:nvSpPr>
          <p:cNvPr id="48" name="下箭头 47"/>
          <p:cNvSpPr/>
          <p:nvPr/>
        </p:nvSpPr>
        <p:spPr>
          <a:xfrm>
            <a:off x="4253369" y="4144891"/>
            <a:ext cx="172153" cy="213225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350"/>
          </a:p>
        </p:txBody>
      </p:sp>
      <p:sp>
        <p:nvSpPr>
          <p:cNvPr id="49" name="圆角矩形 48"/>
          <p:cNvSpPr/>
          <p:nvPr/>
        </p:nvSpPr>
        <p:spPr>
          <a:xfrm>
            <a:off x="2741200" y="4367156"/>
            <a:ext cx="3096345" cy="352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1100" dirty="0"/>
              <a:t>6</a:t>
            </a:r>
            <a:r>
              <a:rPr lang="zh-CN" altLang="en-US" sz="1100" dirty="0" smtClean="0"/>
              <a:t>、工程招投标（意向公开、采购需求、清单编制、招投标）</a:t>
            </a:r>
            <a:endParaRPr lang="zh-CN" altLang="en-US" sz="1100" dirty="0"/>
          </a:p>
        </p:txBody>
      </p:sp>
      <p:sp>
        <p:nvSpPr>
          <p:cNvPr id="50" name="圆角矩形 49"/>
          <p:cNvSpPr/>
          <p:nvPr/>
        </p:nvSpPr>
        <p:spPr>
          <a:xfrm>
            <a:off x="2741200" y="3775960"/>
            <a:ext cx="3096345" cy="35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1100" dirty="0"/>
              <a:t>5</a:t>
            </a:r>
            <a:r>
              <a:rPr lang="zh-CN" altLang="en-US" sz="1100" dirty="0" smtClean="0"/>
              <a:t>、施工图纸设计</a:t>
            </a:r>
            <a:endParaRPr lang="zh-CN" altLang="en-US" sz="1100" dirty="0"/>
          </a:p>
        </p:txBody>
      </p:sp>
      <p:sp>
        <p:nvSpPr>
          <p:cNvPr id="54" name="下箭头 53"/>
          <p:cNvSpPr/>
          <p:nvPr/>
        </p:nvSpPr>
        <p:spPr>
          <a:xfrm>
            <a:off x="4253370" y="5278732"/>
            <a:ext cx="172153" cy="213225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350"/>
          </a:p>
        </p:txBody>
      </p:sp>
      <p:sp>
        <p:nvSpPr>
          <p:cNvPr id="55" name="圆角矩形 54"/>
          <p:cNvSpPr/>
          <p:nvPr/>
        </p:nvSpPr>
        <p:spPr>
          <a:xfrm>
            <a:off x="2741201" y="5500997"/>
            <a:ext cx="3096345" cy="352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1100" dirty="0"/>
              <a:t>8</a:t>
            </a:r>
            <a:r>
              <a:rPr lang="zh-CN" altLang="en-US" sz="1100" dirty="0" smtClean="0"/>
              <a:t>、暑期施工阶段（每两周报送进度）</a:t>
            </a:r>
            <a:endParaRPr lang="zh-CN" altLang="en-US" sz="1100" dirty="0"/>
          </a:p>
        </p:txBody>
      </p:sp>
      <p:sp>
        <p:nvSpPr>
          <p:cNvPr id="59" name="矩形 58">
            <a:extLst>
              <a:ext uri="{FF2B5EF4-FFF2-40B4-BE49-F238E27FC236}">
                <a16:creationId xmlns="" xmlns:a16="http://schemas.microsoft.com/office/drawing/2014/main" id="{F9652B0C-60F4-481A-8C97-ABE9EF14A850}"/>
              </a:ext>
            </a:extLst>
          </p:cNvPr>
          <p:cNvSpPr/>
          <p:nvPr/>
        </p:nvSpPr>
        <p:spPr>
          <a:xfrm>
            <a:off x="331770" y="7201556"/>
            <a:ext cx="1513054" cy="538795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350" b="1" dirty="0" smtClean="0"/>
              <a:t>三、验收、结算、付款、评价</a:t>
            </a:r>
            <a:endParaRPr lang="zh-CN" altLang="en-US" sz="1200" b="1" dirty="0"/>
          </a:p>
        </p:txBody>
      </p:sp>
      <p:sp>
        <p:nvSpPr>
          <p:cNvPr id="56" name="圆角矩形 55"/>
          <p:cNvSpPr/>
          <p:nvPr/>
        </p:nvSpPr>
        <p:spPr>
          <a:xfrm>
            <a:off x="2741201" y="4941079"/>
            <a:ext cx="3096345" cy="35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1100" dirty="0"/>
              <a:t>7</a:t>
            </a:r>
            <a:r>
              <a:rPr lang="zh-CN" altLang="en-US" sz="1100" dirty="0" smtClean="0"/>
              <a:t>、施工许可证及施工准备</a:t>
            </a:r>
            <a:endParaRPr lang="zh-CN" altLang="en-US" sz="1100" dirty="0"/>
          </a:p>
        </p:txBody>
      </p:sp>
      <p:sp>
        <p:nvSpPr>
          <p:cNvPr id="60" name="矩形 59"/>
          <p:cNvSpPr/>
          <p:nvPr/>
        </p:nvSpPr>
        <p:spPr>
          <a:xfrm>
            <a:off x="2237145" y="6300192"/>
            <a:ext cx="4144183" cy="2232248"/>
          </a:xfrm>
          <a:prstGeom prst="rect">
            <a:avLst/>
          </a:prstGeom>
          <a:ln>
            <a:solidFill>
              <a:schemeClr val="dk1">
                <a:alpha val="50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zh-CN" altLang="en-US" sz="1350" dirty="0"/>
          </a:p>
        </p:txBody>
      </p:sp>
      <p:sp>
        <p:nvSpPr>
          <p:cNvPr id="61" name="下箭头 60"/>
          <p:cNvSpPr/>
          <p:nvPr/>
        </p:nvSpPr>
        <p:spPr>
          <a:xfrm>
            <a:off x="4253369" y="7318342"/>
            <a:ext cx="172153" cy="213225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350"/>
          </a:p>
        </p:txBody>
      </p:sp>
      <p:sp>
        <p:nvSpPr>
          <p:cNvPr id="62" name="圆角矩形 61"/>
          <p:cNvSpPr/>
          <p:nvPr/>
        </p:nvSpPr>
        <p:spPr>
          <a:xfrm>
            <a:off x="2741201" y="7540607"/>
            <a:ext cx="3168352" cy="352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1100" dirty="0" smtClean="0"/>
              <a:t>11</a:t>
            </a:r>
            <a:r>
              <a:rPr lang="zh-CN" altLang="en-US" sz="1100" dirty="0" smtClean="0"/>
              <a:t>、资金拨付</a:t>
            </a:r>
            <a:endParaRPr lang="zh-CN" altLang="en-US" sz="1100" dirty="0"/>
          </a:p>
        </p:txBody>
      </p:sp>
      <p:sp>
        <p:nvSpPr>
          <p:cNvPr id="63" name="圆角矩形 62"/>
          <p:cNvSpPr/>
          <p:nvPr/>
        </p:nvSpPr>
        <p:spPr>
          <a:xfrm>
            <a:off x="2741200" y="6949411"/>
            <a:ext cx="3096345" cy="35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1100" dirty="0" smtClean="0"/>
              <a:t>10</a:t>
            </a:r>
            <a:r>
              <a:rPr lang="zh-CN" altLang="en-US" sz="1100" dirty="0" smtClean="0"/>
              <a:t>、结算、审价</a:t>
            </a:r>
            <a:endParaRPr lang="zh-CN" altLang="en-US" sz="1100" dirty="0"/>
          </a:p>
        </p:txBody>
      </p:sp>
      <p:sp>
        <p:nvSpPr>
          <p:cNvPr id="64" name="圆角矩形 63"/>
          <p:cNvSpPr/>
          <p:nvPr/>
        </p:nvSpPr>
        <p:spPr>
          <a:xfrm>
            <a:off x="2741200" y="8107631"/>
            <a:ext cx="3168353" cy="352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1100" dirty="0" smtClean="0"/>
              <a:t>12</a:t>
            </a:r>
            <a:r>
              <a:rPr lang="zh-CN" altLang="en-US" sz="1100" dirty="0" smtClean="0"/>
              <a:t>、履约评价及结果运用</a:t>
            </a:r>
            <a:endParaRPr lang="zh-CN" altLang="en-US" sz="1100" dirty="0"/>
          </a:p>
        </p:txBody>
      </p:sp>
      <p:sp>
        <p:nvSpPr>
          <p:cNvPr id="65" name="下箭头 64"/>
          <p:cNvSpPr/>
          <p:nvPr/>
        </p:nvSpPr>
        <p:spPr>
          <a:xfrm>
            <a:off x="4253369" y="7894406"/>
            <a:ext cx="172153" cy="213225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350"/>
          </a:p>
        </p:txBody>
      </p:sp>
      <p:sp>
        <p:nvSpPr>
          <p:cNvPr id="66" name="下箭头 65"/>
          <p:cNvSpPr/>
          <p:nvPr/>
        </p:nvSpPr>
        <p:spPr>
          <a:xfrm>
            <a:off x="4253370" y="6732239"/>
            <a:ext cx="172153" cy="213225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350"/>
          </a:p>
        </p:txBody>
      </p:sp>
      <p:sp>
        <p:nvSpPr>
          <p:cNvPr id="32" name="下箭头 31"/>
          <p:cNvSpPr/>
          <p:nvPr/>
        </p:nvSpPr>
        <p:spPr>
          <a:xfrm>
            <a:off x="4264959" y="4716015"/>
            <a:ext cx="172153" cy="213225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350"/>
          </a:p>
        </p:txBody>
      </p:sp>
      <p:sp>
        <p:nvSpPr>
          <p:cNvPr id="67" name="圆角矩形 66"/>
          <p:cNvSpPr/>
          <p:nvPr/>
        </p:nvSpPr>
        <p:spPr>
          <a:xfrm>
            <a:off x="2741201" y="6372199"/>
            <a:ext cx="3096345" cy="351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1100" dirty="0"/>
              <a:t>9</a:t>
            </a:r>
            <a:r>
              <a:rPr lang="zh-CN" altLang="en-US" sz="1100" dirty="0" smtClean="0"/>
              <a:t>、竣工验收</a:t>
            </a:r>
            <a:endParaRPr lang="zh-CN" altLang="en-US" sz="1100" dirty="0"/>
          </a:p>
        </p:txBody>
      </p:sp>
      <p:sp>
        <p:nvSpPr>
          <p:cNvPr id="7" name="燕尾形 6"/>
          <p:cNvSpPr/>
          <p:nvPr/>
        </p:nvSpPr>
        <p:spPr>
          <a:xfrm rot="5400000">
            <a:off x="4237228" y="3403731"/>
            <a:ext cx="183743" cy="21602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4" name="燕尾形 73"/>
          <p:cNvSpPr/>
          <p:nvPr/>
        </p:nvSpPr>
        <p:spPr>
          <a:xfrm rot="5400000">
            <a:off x="4237229" y="5996019"/>
            <a:ext cx="183743" cy="21602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4" name="圆角矩形 33"/>
          <p:cNvSpPr/>
          <p:nvPr/>
        </p:nvSpPr>
        <p:spPr>
          <a:xfrm>
            <a:off x="2696221" y="1475656"/>
            <a:ext cx="3096344" cy="49435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1100" dirty="0" smtClean="0"/>
              <a:t>2</a:t>
            </a:r>
            <a:r>
              <a:rPr lang="zh-CN" altLang="en-US" sz="1100" dirty="0" smtClean="0"/>
              <a:t>、镇教委审核后报局管理中心（包括</a:t>
            </a:r>
            <a:r>
              <a:rPr lang="zh-CN" altLang="en-US" sz="1100" dirty="0" smtClean="0"/>
              <a:t>设计方案及</a:t>
            </a:r>
            <a:r>
              <a:rPr lang="zh-CN" altLang="en-US" sz="1100" dirty="0"/>
              <a:t>估算</a:t>
            </a:r>
            <a:r>
              <a:rPr lang="zh-CN" altLang="en-US" sz="1100" dirty="0" smtClean="0"/>
              <a:t>）</a:t>
            </a:r>
            <a:endParaRPr lang="zh-CN" altLang="en-US" sz="1100" dirty="0"/>
          </a:p>
        </p:txBody>
      </p:sp>
      <p:sp>
        <p:nvSpPr>
          <p:cNvPr id="35" name="TextBox 34"/>
          <p:cNvSpPr txBox="1"/>
          <p:nvPr/>
        </p:nvSpPr>
        <p:spPr>
          <a:xfrm>
            <a:off x="-19000" y="46529"/>
            <a:ext cx="567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b="1" dirty="0" smtClean="0"/>
              <a:t>附件</a:t>
            </a:r>
            <a:r>
              <a:rPr lang="en-US" altLang="zh-CN" sz="1200" b="1" dirty="0"/>
              <a:t>2</a:t>
            </a:r>
            <a:endParaRPr lang="zh-CN" altLang="en-US" sz="1200" b="1" dirty="0"/>
          </a:p>
        </p:txBody>
      </p:sp>
      <p:sp>
        <p:nvSpPr>
          <p:cNvPr id="36" name="下箭头 35"/>
          <p:cNvSpPr/>
          <p:nvPr/>
        </p:nvSpPr>
        <p:spPr>
          <a:xfrm>
            <a:off x="4184673" y="1242865"/>
            <a:ext cx="172153" cy="213225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  <p:extLst>
      <p:ext uri="{BB962C8B-B14F-4D97-AF65-F5344CB8AC3E}">
        <p14:creationId xmlns:p14="http://schemas.microsoft.com/office/powerpoint/2010/main" val="103100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305</Words>
  <Application>Microsoft Office PowerPoint</Application>
  <PresentationFormat>全屏显示(4:3)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主题​​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AutoBVT</dc:creator>
  <cp:lastModifiedBy>陈佳艺</cp:lastModifiedBy>
  <cp:revision>16</cp:revision>
  <cp:lastPrinted>2021-05-18T07:55:57Z</cp:lastPrinted>
  <dcterms:created xsi:type="dcterms:W3CDTF">2021-03-29T07:36:32Z</dcterms:created>
  <dcterms:modified xsi:type="dcterms:W3CDTF">2022-01-14T06:43:11Z</dcterms:modified>
</cp:coreProperties>
</file>